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embeddedFontLst>
    <p:embeddedFont>
      <p:font typeface="Microsoft YaHei" panose="020B0503020204020204" pitchFamily="34" charset="-122"/>
      <p:regular r:id="rId14"/>
      <p:bold r:id="rId15"/>
    </p:embeddedFont>
    <p:embeddedFont>
      <p:font typeface="Montserrat" panose="000005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EF5FE"/>
            </a:gs>
            <a:gs pos="100000">
              <a:srgbClr val="E8D4F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5673" y="2314963"/>
            <a:ext cx="500051" cy="5304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71169" y="3124568"/>
            <a:ext cx="8449207" cy="5524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3167" b="1" i="0">
                <a:solidFill>
                  <a:srgbClr val="7B3F94"/>
                </a:solidFill>
                <a:latin typeface="Montserrat"/>
              </a:rPr>
              <a:t>Sicurezza di Copilot in Microsoft 365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36841" y="3857826"/>
            <a:ext cx="4517862" cy="23811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371" b="1" i="1">
                <a:solidFill>
                  <a:srgbClr val="666666"/>
                </a:solidFill>
                <a:latin typeface="Montserrat"/>
              </a:rPr>
              <a:t>Rischi e Mitigazioni per l'Adozione Enterprise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57688" y="6316851"/>
            <a:ext cx="1276169" cy="14287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827" b="0" i="0">
                <a:solidFill>
                  <a:srgbClr val="777777"/>
                </a:solidFill>
                <a:latin typeface="Montserrat"/>
              </a:rPr>
              <a:t>Presentazione Tecnica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0990" y="1533040"/>
            <a:ext cx="5524361" cy="548566"/>
            <a:chOff x="380990" y="1533040"/>
            <a:chExt cx="5524361" cy="548566"/>
          </a:xfrm>
        </p:grpSpPr>
        <p:sp>
          <p:nvSpPr>
            <p:cNvPr id="3" name="Rectangle 2"/>
            <p:cNvSpPr/>
            <p:nvPr/>
          </p:nvSpPr>
          <p:spPr>
            <a:xfrm>
              <a:off x="380990" y="1533040"/>
              <a:ext cx="5524361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56156" y="1552089"/>
              <a:ext cx="5185049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Eseguire audit completo permessi esistenti nel tenant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aziendale</a:t>
              </a:r>
            </a:p>
          </p:txBody>
        </p:sp>
        <p:pic>
          <p:nvPicPr>
            <p:cNvPr id="20" name="Picture 19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990" y="1624418"/>
              <a:ext cx="60869" cy="60869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380990" y="2218674"/>
            <a:ext cx="5524361" cy="548566"/>
            <a:chOff x="380990" y="2218674"/>
            <a:chExt cx="5524361" cy="548566"/>
          </a:xfrm>
        </p:grpSpPr>
        <p:sp>
          <p:nvSpPr>
            <p:cNvPr id="6" name="Rectangle 5"/>
            <p:cNvSpPr/>
            <p:nvPr/>
          </p:nvSpPr>
          <p:spPr>
            <a:xfrm>
              <a:off x="380990" y="2218674"/>
              <a:ext cx="5524361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56156" y="2237723"/>
              <a:ext cx="5088633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Identificare documenti condivisi eccessivamente con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accesso globale non necessario</a:t>
              </a:r>
            </a:p>
          </p:txBody>
        </p:sp>
        <p:pic>
          <p:nvPicPr>
            <p:cNvPr id="21" name="Picture 20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990" y="2310052"/>
              <a:ext cx="60869" cy="60869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380990" y="2904308"/>
            <a:ext cx="5524361" cy="548566"/>
            <a:chOff x="380990" y="2904308"/>
            <a:chExt cx="5524361" cy="548566"/>
          </a:xfrm>
        </p:grpSpPr>
        <p:sp>
          <p:nvSpPr>
            <p:cNvPr id="9" name="Rectangle 8"/>
            <p:cNvSpPr/>
            <p:nvPr/>
          </p:nvSpPr>
          <p:spPr>
            <a:xfrm>
              <a:off x="380990" y="2904308"/>
              <a:ext cx="5524361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6156" y="2923357"/>
              <a:ext cx="5208645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Ridurre accessi eccessivi applicando principio del least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privilege</a:t>
              </a:r>
            </a:p>
          </p:txBody>
        </p:sp>
        <p:pic>
          <p:nvPicPr>
            <p:cNvPr id="22" name="Picture 21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990" y="2995686"/>
              <a:ext cx="60869" cy="60869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6210144" y="1533040"/>
            <a:ext cx="5524361" cy="548566"/>
            <a:chOff x="6210144" y="1533040"/>
            <a:chExt cx="5524361" cy="548566"/>
          </a:xfrm>
        </p:grpSpPr>
        <p:sp>
          <p:nvSpPr>
            <p:cNvPr id="12" name="Rectangle 11"/>
            <p:cNvSpPr/>
            <p:nvPr/>
          </p:nvSpPr>
          <p:spPr>
            <a:xfrm>
              <a:off x="6210144" y="1533040"/>
              <a:ext cx="5524361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85310" y="1552089"/>
              <a:ext cx="5178642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Applicare Sensitivity Labels su documenti sensibili per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protezione automatica</a:t>
              </a:r>
            </a:p>
          </p:txBody>
        </p:sp>
        <p:pic>
          <p:nvPicPr>
            <p:cNvPr id="23" name="Picture 22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10144" y="1624418"/>
              <a:ext cx="60869" cy="60869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6210144" y="2218674"/>
            <a:ext cx="5524361" cy="548566"/>
            <a:chOff x="6210144" y="2218674"/>
            <a:chExt cx="5524361" cy="548566"/>
          </a:xfrm>
        </p:grpSpPr>
        <p:sp>
          <p:nvSpPr>
            <p:cNvPr id="15" name="Rectangle 14"/>
            <p:cNvSpPr/>
            <p:nvPr/>
          </p:nvSpPr>
          <p:spPr>
            <a:xfrm>
              <a:off x="6210144" y="2218674"/>
              <a:ext cx="5524361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85310" y="2237723"/>
              <a:ext cx="4591240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Configurare policy DLP in Microsoft Purview per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prevenzione data leakage</a:t>
              </a:r>
            </a:p>
          </p:txBody>
        </p:sp>
        <p:pic>
          <p:nvPicPr>
            <p:cNvPr id="24" name="Picture 23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10144" y="2310052"/>
              <a:ext cx="60869" cy="60869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6210144" y="2904308"/>
            <a:ext cx="5628679" cy="548566"/>
            <a:chOff x="6210144" y="2904308"/>
            <a:chExt cx="5628679" cy="548566"/>
          </a:xfrm>
        </p:grpSpPr>
        <p:sp>
          <p:nvSpPr>
            <p:cNvPr id="18" name="Rectangle 17"/>
            <p:cNvSpPr/>
            <p:nvPr/>
          </p:nvSpPr>
          <p:spPr>
            <a:xfrm>
              <a:off x="6210144" y="2904308"/>
              <a:ext cx="5524361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385310" y="2923357"/>
              <a:ext cx="5453513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Implementare classificazione documentale sistematica e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attivare Microsoft Defender per monitoraggio minacce</a:t>
              </a:r>
            </a:p>
          </p:txBody>
        </p:sp>
        <p:pic>
          <p:nvPicPr>
            <p:cNvPr id="25" name="Picture 24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10144" y="2995686"/>
              <a:ext cx="60869" cy="60869"/>
            </a:xfrm>
            <a:prstGeom prst="rect">
              <a:avLst/>
            </a:prstGeom>
          </p:spPr>
        </p:pic>
      </p:grpSp>
      <p:pic>
        <p:nvPicPr>
          <p:cNvPr id="26" name="Picture 2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90" y="1094157"/>
            <a:ext cx="274270" cy="274323"/>
          </a:xfrm>
          <a:prstGeom prst="rect">
            <a:avLst/>
          </a:prstGeom>
        </p:spPr>
      </p:pic>
      <p:pic>
        <p:nvPicPr>
          <p:cNvPr id="27" name="Picture 26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8715" y="1094157"/>
            <a:ext cx="257140" cy="272783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380990" y="295267"/>
            <a:ext cx="9347958" cy="5524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167" b="1" i="0">
                <a:solidFill>
                  <a:srgbClr val="7B3F94"/>
                </a:solidFill>
                <a:latin typeface="Montserrat"/>
              </a:rPr>
              <a:t>Data Governance Preventiva Essenziale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9570" y="1091478"/>
            <a:ext cx="2995835" cy="26669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77" b="1" i="0">
                <a:solidFill>
                  <a:srgbClr val="7B3F94"/>
                </a:solidFill>
                <a:latin typeface="Montserrat"/>
              </a:rPr>
              <a:t>Assessment Autorizzazioni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598725" y="1091478"/>
            <a:ext cx="2981994" cy="26669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77" b="1" i="0">
                <a:solidFill>
                  <a:srgbClr val="7B3F94"/>
                </a:solidFill>
                <a:latin typeface="Montserrat"/>
              </a:rPr>
              <a:t>Implementazione Controlli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144" y="1158151"/>
            <a:ext cx="5143371" cy="51433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0990" y="295267"/>
            <a:ext cx="10090145" cy="5524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167" b="1" i="0">
                <a:solidFill>
                  <a:srgbClr val="7B3F94"/>
                </a:solidFill>
                <a:latin typeface="Montserrat"/>
              </a:rPr>
              <a:t>Modello Zero Trust e Formazione Continua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0990" y="1450740"/>
            <a:ext cx="1890069" cy="26669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77" b="1" i="0">
                <a:solidFill>
                  <a:srgbClr val="7B3F94"/>
                </a:solidFill>
                <a:latin typeface="Montserrat"/>
              </a:rPr>
              <a:t>Zero Trust Model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990" y="1850333"/>
            <a:ext cx="5321960" cy="5028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23" b="0" i="0">
                <a:solidFill>
                  <a:srgbClr val="333333"/>
                </a:solidFill>
                <a:latin typeface="Microsoft YaHei"/>
              </a:rPr>
              <a:t>Verifica continua identità, accesso basato su contesto, segmentazione dati e monitoraggio continuo delle attività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0990" y="2572132"/>
            <a:ext cx="2192034" cy="26669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77" b="1" i="0">
                <a:solidFill>
                  <a:srgbClr val="7B3F94"/>
                </a:solidFill>
                <a:latin typeface="Montserrat"/>
              </a:rPr>
              <a:t>Security Awareness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0990" y="2971725"/>
            <a:ext cx="5085627" cy="77716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23" b="0" i="0">
                <a:solidFill>
                  <a:srgbClr val="333333"/>
                </a:solidFill>
                <a:latin typeface="Montserrat"/>
              </a:rPr>
              <a:t>Formare utenti su uso responsabile AI, protezione informazioni, riconoscimento prompt malevoli e verifica output generati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0990" y="3967807"/>
            <a:ext cx="2941365" cy="26669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77" b="1" i="0">
                <a:solidFill>
                  <a:srgbClr val="7B3F94"/>
                </a:solidFill>
                <a:latin typeface="Montserrat"/>
              </a:rPr>
              <a:t>AI Governance Committee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0990" y="4367400"/>
            <a:ext cx="5487453" cy="5028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23" b="0" i="0">
                <a:solidFill>
                  <a:srgbClr val="333333"/>
                </a:solidFill>
                <a:latin typeface="Montserrat"/>
              </a:rPr>
              <a:t>Istituire comitato governance AI, definire linee guida interne ed eseguire controlli periodici sicurezza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0990" y="5089199"/>
            <a:ext cx="2517067" cy="26669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477" b="1" i="0">
                <a:solidFill>
                  <a:srgbClr val="7B3F94"/>
                </a:solidFill>
                <a:latin typeface="Montserrat"/>
              </a:rPr>
              <a:t>Integrazione Defender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0990" y="5488792"/>
            <a:ext cx="5522873" cy="5028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23" b="0" i="0">
                <a:solidFill>
                  <a:srgbClr val="333333"/>
                </a:solidFill>
                <a:latin typeface="Montserrat"/>
              </a:rPr>
              <a:t>Microsoft Defender for Office 365 per rilevamento comportamenti anomali e risposta automatizzata a minacce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90" y="371465"/>
            <a:ext cx="2660385" cy="5524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167" b="1" i="0">
                <a:solidFill>
                  <a:srgbClr val="7B3F94"/>
                </a:solidFill>
                <a:latin typeface="Montserrat"/>
              </a:rPr>
              <a:t>References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0990" y="1177201"/>
            <a:ext cx="10358029" cy="19049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107" b="1" i="0">
                <a:solidFill>
                  <a:srgbClr val="7B3F94"/>
                </a:solidFill>
                <a:latin typeface="Montserrat"/>
              </a:rPr>
              <a:t>Microsoft 365 Copilot Privacy and Security:</a:t>
            </a:r>
            <a:r>
              <a:t> </a:t>
            </a:r>
            <a:r>
              <a:rPr sz="1158" b="0" i="0">
                <a:solidFill>
                  <a:srgbClr val="333333"/>
                </a:solidFill>
                <a:latin typeface="Montserrat"/>
              </a:rPr>
              <a:t>https://learn.microsoft.com/en-us/copilot/microsoft-365/microsoft-365-copilot-privacy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0990" y="1569502"/>
            <a:ext cx="5609489" cy="19049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107" b="1" i="0">
                <a:solidFill>
                  <a:srgbClr val="7B3F94"/>
                </a:solidFill>
                <a:latin typeface="Montserrat"/>
              </a:rPr>
              <a:t>Microsoft Trust Center:</a:t>
            </a:r>
            <a:r>
              <a:t> </a:t>
            </a:r>
            <a:r>
              <a:rPr sz="1158" b="0" i="0">
                <a:solidFill>
                  <a:srgbClr val="333333"/>
                </a:solidFill>
                <a:latin typeface="Montserrat"/>
              </a:rPr>
              <a:t>https://www.microsoft.com/en-us/trust-center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990" y="1961803"/>
            <a:ext cx="7799589" cy="19049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107" b="1" i="0">
                <a:solidFill>
                  <a:srgbClr val="7B3F94"/>
                </a:solidFill>
                <a:latin typeface="Montserrat"/>
              </a:rPr>
              <a:t>Microsoft 365 Security Documentation:</a:t>
            </a:r>
            <a:r>
              <a:t> </a:t>
            </a:r>
            <a:r>
              <a:rPr sz="1158" b="0" i="0">
                <a:solidFill>
                  <a:srgbClr val="333333"/>
                </a:solidFill>
                <a:latin typeface="Montserrat"/>
              </a:rPr>
              <a:t>https://learn.microsoft.com/en-us/microsoft-365/security/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0990" y="2354104"/>
            <a:ext cx="3839074" cy="19049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107" b="1" i="0">
                <a:solidFill>
                  <a:srgbClr val="7B3F94"/>
                </a:solidFill>
                <a:latin typeface="Montserrat"/>
              </a:rPr>
              <a:t>GDPR Compliance Framework:</a:t>
            </a:r>
            <a:r>
              <a:t> </a:t>
            </a:r>
            <a:r>
              <a:rPr sz="1158" b="0" i="0">
                <a:solidFill>
                  <a:srgbClr val="333333"/>
                </a:solidFill>
                <a:latin typeface="Montserrat"/>
              </a:rPr>
              <a:t>https://gdpr.eu/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0990" y="2746405"/>
            <a:ext cx="8858474" cy="19049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107" b="1" i="0">
                <a:solidFill>
                  <a:srgbClr val="7B3F94"/>
                </a:solidFill>
                <a:latin typeface="Montserrat"/>
              </a:rPr>
              <a:t>Microsoft Defender for Office 365:</a:t>
            </a:r>
            <a:r>
              <a:t> </a:t>
            </a:r>
            <a:r>
              <a:rPr sz="1158" b="0" i="0">
                <a:solidFill>
                  <a:srgbClr val="333333"/>
                </a:solidFill>
                <a:latin typeface="Montserrat"/>
              </a:rPr>
              <a:t>https://learn.microsoft.com/en-us/microsoft-365/security/office-365-security/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0990" y="2266893"/>
            <a:ext cx="6159826" cy="548566"/>
            <a:chOff x="380990" y="2266893"/>
            <a:chExt cx="6159826" cy="548566"/>
          </a:xfrm>
        </p:grpSpPr>
        <p:sp>
          <p:nvSpPr>
            <p:cNvPr id="3" name="Rectangle 2"/>
            <p:cNvSpPr/>
            <p:nvPr/>
          </p:nvSpPr>
          <p:spPr>
            <a:xfrm>
              <a:off x="380990" y="2266893"/>
              <a:ext cx="6095847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56156" y="2285942"/>
              <a:ext cx="5984660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Copilot opera come </a:t>
              </a:r>
              <a:r>
                <a:rPr sz="1266" b="1" i="0">
                  <a:solidFill>
                    <a:srgbClr val="7B3F94"/>
                  </a:solidFill>
                  <a:latin typeface="Montserrat"/>
                </a:rPr>
                <a:t>assistente intelligente integrato </a:t>
              </a:r>
              <a:r>
                <a:rPr sz="1323" b="0" i="0">
                  <a:solidFill>
                    <a:srgbClr val="333333"/>
                  </a:solidFill>
                  <a:latin typeface="Montserrat"/>
                </a:rPr>
                <a:t>in Word,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Excel, Outlook e Teams sfruttando modelli linguistici avanzati</a:t>
              </a:r>
            </a:p>
          </p:txBody>
        </p:sp>
        <p:pic>
          <p:nvPicPr>
            <p:cNvPr id="14" name="Picture 13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990" y="2358271"/>
              <a:ext cx="60869" cy="60869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380990" y="2967856"/>
            <a:ext cx="6148731" cy="548566"/>
            <a:chOff x="380990" y="2967856"/>
            <a:chExt cx="6148731" cy="548566"/>
          </a:xfrm>
        </p:grpSpPr>
        <p:sp>
          <p:nvSpPr>
            <p:cNvPr id="6" name="Rectangle 5"/>
            <p:cNvSpPr/>
            <p:nvPr/>
          </p:nvSpPr>
          <p:spPr>
            <a:xfrm>
              <a:off x="380990" y="2967856"/>
              <a:ext cx="6095847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56156" y="2986905"/>
              <a:ext cx="5973565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Il sistema </a:t>
              </a:r>
              <a:r>
                <a:rPr sz="1266" b="1" i="0">
                  <a:solidFill>
                    <a:srgbClr val="7B3F94"/>
                  </a:solidFill>
                  <a:latin typeface="Montserrat"/>
                </a:rPr>
                <a:t>accede, elabora e sintetizza dati organizzativi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disponibili nel tenant aziendale per fornire risposte contestuali</a:t>
              </a:r>
            </a:p>
          </p:txBody>
        </p:sp>
        <p:pic>
          <p:nvPicPr>
            <p:cNvPr id="15" name="Picture 14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990" y="3059234"/>
              <a:ext cx="60869" cy="60869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380990" y="3668819"/>
            <a:ext cx="6095847" cy="822850"/>
            <a:chOff x="380990" y="3668819"/>
            <a:chExt cx="6095847" cy="822850"/>
          </a:xfrm>
        </p:grpSpPr>
        <p:sp>
          <p:nvSpPr>
            <p:cNvPr id="9" name="Rectangle 8"/>
            <p:cNvSpPr/>
            <p:nvPr/>
          </p:nvSpPr>
          <p:spPr>
            <a:xfrm>
              <a:off x="380990" y="3668819"/>
              <a:ext cx="6095847" cy="82285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6156" y="3687868"/>
              <a:ext cx="5779171" cy="777161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L'integrazione con dati sensibili solleva questioni critiche di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266" b="1" i="0">
                  <a:solidFill>
                    <a:srgbClr val="7B3F94"/>
                  </a:solidFill>
                  <a:latin typeface="Microsoft YaHei"/>
                </a:rPr>
                <a:t>protezione dati, controllo accessi, conformità normativa </a:t>
              </a:r>
              <a:r>
                <a:rPr sz="1323" b="0" i="0">
                  <a:solidFill>
                    <a:srgbClr val="333333"/>
                  </a:solidFill>
                  <a:latin typeface="Montserrat"/>
                </a:rPr>
                <a:t>e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governance AI</a:t>
              </a:r>
            </a:p>
          </p:txBody>
        </p:sp>
        <p:pic>
          <p:nvPicPr>
            <p:cNvPr id="16" name="Picture 15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990" y="3760197"/>
              <a:ext cx="60869" cy="60869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380990" y="4644065"/>
            <a:ext cx="6375629" cy="548566"/>
            <a:chOff x="380990" y="4644065"/>
            <a:chExt cx="6375629" cy="548566"/>
          </a:xfrm>
        </p:grpSpPr>
        <p:sp>
          <p:nvSpPr>
            <p:cNvPr id="12" name="Rectangle 11"/>
            <p:cNvSpPr/>
            <p:nvPr/>
          </p:nvSpPr>
          <p:spPr>
            <a:xfrm>
              <a:off x="380990" y="4644065"/>
              <a:ext cx="6095847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56156" y="4663114"/>
              <a:ext cx="6200463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L'architettura richiede comprensione approfondita dei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meccanismi di sicurezza per prevenire </a:t>
              </a:r>
              <a:r>
                <a:rPr sz="1266" b="1" i="0">
                  <a:solidFill>
                    <a:srgbClr val="7B3F94"/>
                  </a:solidFill>
                  <a:latin typeface="Montserrat"/>
                </a:rPr>
                <a:t>data leakage e violazioni</a:t>
              </a:r>
            </a:p>
          </p:txBody>
        </p:sp>
        <p:pic>
          <p:nvPicPr>
            <p:cNvPr id="17" name="Picture 16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990" y="4735443"/>
              <a:ext cx="60869" cy="60869"/>
            </a:xfrm>
            <a:prstGeom prst="rect">
              <a:avLst/>
            </a:prstGeom>
          </p:spPr>
        </p:pic>
      </p:grpSp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630" y="1329597"/>
            <a:ext cx="4800479" cy="480047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80990" y="295267"/>
            <a:ext cx="9709452" cy="5524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167" b="1" i="0">
                <a:solidFill>
                  <a:srgbClr val="7B3F94"/>
                </a:solidFill>
                <a:latin typeface="Montserrat"/>
              </a:rPr>
              <a:t>Microsoft Copilot: Assistente AI Integrato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90" y="819873"/>
            <a:ext cx="3657508" cy="5524361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348" y="1021679"/>
            <a:ext cx="304792" cy="304792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093" y="819873"/>
            <a:ext cx="3657508" cy="5524361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4401" y="1040729"/>
            <a:ext cx="342891" cy="266693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196" y="819873"/>
            <a:ext cx="3657508" cy="5524361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48603" y="1021679"/>
            <a:ext cx="266693" cy="30479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79553" y="219069"/>
            <a:ext cx="7432439" cy="44766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2533" b="1" i="0">
                <a:solidFill>
                  <a:srgbClr val="7B3F94"/>
                </a:solidFill>
                <a:latin typeface="Montserrat"/>
              </a:rPr>
              <a:t>Come Funziona l'Architettura di Copilot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1850" y="1505507"/>
            <a:ext cx="3115787" cy="23811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371" b="1" i="0">
                <a:solidFill>
                  <a:srgbClr val="7B3F94"/>
                </a:solidFill>
                <a:latin typeface="Montserrat"/>
              </a:rPr>
              <a:t>Large Language Models (LLM)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1010" y="1894385"/>
            <a:ext cx="3257319" cy="67030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158" b="0" i="0">
                <a:solidFill>
                  <a:srgbClr val="333333"/>
                </a:solidFill>
                <a:latin typeface="Montserrat"/>
              </a:rPr>
              <a:t>Modelli linguistici di grandi dimensioni che elaborano prompt e generano risposte, isolati dai dati di training globali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66151" y="1505507"/>
            <a:ext cx="1659243" cy="23811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371" b="1" i="0">
                <a:solidFill>
                  <a:srgbClr val="7B3F94"/>
                </a:solidFill>
                <a:latin typeface="Montserrat"/>
              </a:rPr>
              <a:t>Microsoft Graph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60872" y="1894385"/>
            <a:ext cx="3069949" cy="91021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158" b="0" i="0">
                <a:solidFill>
                  <a:srgbClr val="333333"/>
                </a:solidFill>
                <a:latin typeface="Montserrat"/>
              </a:rPr>
              <a:t>Layer di accesso che interroga email, documenti SharePoint, file OneDrive e conversazioni Teams rispettando permessi utente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78764" y="1505507"/>
            <a:ext cx="1206370" cy="23811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371" b="1" i="0">
                <a:solidFill>
                  <a:srgbClr val="7B3F94"/>
                </a:solidFill>
                <a:latin typeface="Montserrat"/>
              </a:rPr>
              <a:t>Dati Tenant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394886" y="1894385"/>
            <a:ext cx="3174126" cy="115011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sz="1158" b="0" i="0">
                <a:solidFill>
                  <a:srgbClr val="333333"/>
                </a:solidFill>
                <a:latin typeface="Montserrat"/>
              </a:rPr>
              <a:t>Informazioni aziendali residenti nel perimetro del tenant con segmentazione logica e separazione crittografica per prevenire commistione tra clienti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90" y="1496429"/>
            <a:ext cx="10477237" cy="1005755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827" y="1764908"/>
            <a:ext cx="214307" cy="227344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990" y="2730778"/>
            <a:ext cx="10477237" cy="763766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970" y="2999258"/>
            <a:ext cx="200019" cy="228594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90" y="3723140"/>
            <a:ext cx="10477237" cy="1005755"/>
          </a:xfrm>
          <a:prstGeom prst="rect">
            <a:avLst/>
          </a:prstGeom>
        </p:spPr>
      </p:pic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109" y="3991619"/>
            <a:ext cx="282132" cy="228594"/>
          </a:xfrm>
          <a:prstGeom prst="rect">
            <a:avLst/>
          </a:prstGeom>
        </p:spPr>
      </p:pic>
      <p:pic>
        <p:nvPicPr>
          <p:cNvPr id="8" name="Picture 7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90" y="4957489"/>
            <a:ext cx="10477237" cy="1005755"/>
          </a:xfrm>
          <a:prstGeom prst="rect">
            <a:avLst/>
          </a:prstGeom>
        </p:spPr>
      </p:pic>
      <p:pic>
        <p:nvPicPr>
          <p:cNvPr id="9" name="Picture 8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700" y="5240256"/>
            <a:ext cx="228577" cy="2000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0990" y="295267"/>
            <a:ext cx="8895978" cy="5524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167" b="1" i="0">
                <a:solidFill>
                  <a:srgbClr val="7B3F94"/>
                </a:solidFill>
                <a:latin typeface="Montserrat"/>
              </a:rPr>
              <a:t>Copilot Eredita il Modello di Sicurezza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66773" y="1744073"/>
            <a:ext cx="9286940" cy="5028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23" b="0" i="0">
                <a:solidFill>
                  <a:srgbClr val="333333"/>
                </a:solidFill>
                <a:latin typeface="Montserrat"/>
              </a:rPr>
              <a:t>Il principio del</a:t>
            </a:r>
            <a:r>
              <a:t> </a:t>
            </a:r>
            <a:r>
              <a:rPr sz="1266" b="1" i="0">
                <a:solidFill>
                  <a:srgbClr val="7B3F94"/>
                </a:solidFill>
                <a:latin typeface="Montserrat"/>
              </a:rPr>
              <a:t>Least Privilege</a:t>
            </a:r>
            <a:r>
              <a:t> </a:t>
            </a:r>
            <a:r>
              <a:rPr sz="1323" b="0" i="0">
                <a:solidFill>
                  <a:srgbClr val="333333"/>
                </a:solidFill>
                <a:latin typeface="Microsoft YaHei"/>
              </a:rPr>
              <a:t>è mantenuto: Copilot accede solo ai dati che l'utente è già autorizzato a visualizzare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66773" y="2978422"/>
            <a:ext cx="7840962" cy="22859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23" b="0" i="0">
                <a:solidFill>
                  <a:srgbClr val="333333"/>
                </a:solidFill>
                <a:latin typeface="Montserrat"/>
              </a:rPr>
              <a:t>Non bypassa</a:t>
            </a:r>
            <a:r>
              <a:t> </a:t>
            </a:r>
            <a:r>
              <a:rPr sz="1266" b="1" i="0">
                <a:solidFill>
                  <a:srgbClr val="7B3F94"/>
                </a:solidFill>
                <a:latin typeface="Montserrat"/>
              </a:rPr>
              <a:t>Access Control List (ACL)</a:t>
            </a:r>
            <a:r>
              <a:t> </a:t>
            </a:r>
            <a:r>
              <a:rPr sz="1323" b="0" i="0">
                <a:solidFill>
                  <a:srgbClr val="333333"/>
                </a:solidFill>
                <a:latin typeface="Microsoft YaHei"/>
              </a:rPr>
              <a:t>né modifica autorizzazioni esistenti nel tenant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6773" y="3970783"/>
            <a:ext cx="9555568" cy="5028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23" b="0" i="0">
                <a:solidFill>
                  <a:srgbClr val="333333"/>
                </a:solidFill>
                <a:latin typeface="Microsoft YaHei"/>
              </a:rPr>
              <a:t>Ogni richiesta è associata a identità autenticata tramite</a:t>
            </a:r>
            <a:r>
              <a:t> </a:t>
            </a:r>
            <a:r>
              <a:rPr sz="1266" b="1" i="0">
                <a:solidFill>
                  <a:srgbClr val="7B3F94"/>
                </a:solidFill>
                <a:latin typeface="Montserrat"/>
              </a:rPr>
              <a:t>Microsoft Entra ID</a:t>
            </a:r>
            <a:r>
              <a:t> </a:t>
            </a:r>
            <a:r>
              <a:rPr sz="1323" b="0" i="0">
                <a:solidFill>
                  <a:srgbClr val="333333"/>
                </a:solidFill>
                <a:latin typeface="Montserrat"/>
              </a:rPr>
              <a:t>con autenticazione forte MFA e Conditional Access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66773" y="5205133"/>
            <a:ext cx="8719621" cy="5028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23" b="0" i="0">
                <a:solidFill>
                  <a:srgbClr val="333333"/>
                </a:solidFill>
                <a:latin typeface="Montserrat"/>
              </a:rPr>
              <a:t>Configurazioni permissive preesistenti possono</a:t>
            </a:r>
            <a:r>
              <a:t> </a:t>
            </a:r>
            <a:r>
              <a:rPr sz="1266" b="1" i="0">
                <a:solidFill>
                  <a:srgbClr val="7B3F94"/>
                </a:solidFill>
                <a:latin typeface="Montserrat"/>
              </a:rPr>
              <a:t>amplificare rischio di esposizione informativa</a:t>
            </a:r>
            <a:r>
              <a:t> </a:t>
            </a:r>
            <a:r>
              <a:rPr sz="1323" b="0" i="0">
                <a:solidFill>
                  <a:srgbClr val="333333"/>
                </a:solidFill>
                <a:latin typeface="Montserrat"/>
              </a:rPr>
              <a:t>, rendendo essenziale audit preventivo delle autorizzazioni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90" y="1276318"/>
            <a:ext cx="4571885" cy="4571885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668" y="2038447"/>
            <a:ext cx="91378" cy="91378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668" y="3013694"/>
            <a:ext cx="91378" cy="91378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668" y="3714657"/>
            <a:ext cx="91378" cy="91378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668" y="4689903"/>
            <a:ext cx="91378" cy="913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0990" y="295267"/>
            <a:ext cx="7391066" cy="4667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2639" b="1" i="0">
                <a:solidFill>
                  <a:srgbClr val="7B3F94"/>
                </a:solidFill>
                <a:latin typeface="Microsoft YaHei"/>
              </a:rPr>
              <a:t>Il Rischio Non è Copilot Ma i Permessi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70933" y="1981299"/>
            <a:ext cx="6168622" cy="77716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23" b="0" i="0">
                <a:solidFill>
                  <a:srgbClr val="333333"/>
                </a:solidFill>
                <a:latin typeface="Microsoft YaHei"/>
              </a:rPr>
              <a:t>Il principale rischio non è Copilot stesso ma</a:t>
            </a:r>
            <a:r>
              <a:t> </a:t>
            </a:r>
            <a:r>
              <a:rPr sz="1266" b="1" i="0">
                <a:solidFill>
                  <a:srgbClr val="7B3F94"/>
                </a:solidFill>
                <a:latin typeface="Montserrat"/>
              </a:rPr>
              <a:t>documenti condivisi in modo eccessivo</a:t>
            </a:r>
            <a:r>
              <a:t> </a:t>
            </a:r>
            <a:r>
              <a:rPr sz="1323" b="0" i="0">
                <a:solidFill>
                  <a:srgbClr val="333333"/>
                </a:solidFill>
                <a:latin typeface="Montserrat"/>
              </a:rPr>
              <a:t>, permessi ereditati impropriamente e cartelle con accesso globale.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70933" y="2956545"/>
            <a:ext cx="6145554" cy="5028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23" b="0" i="0">
                <a:solidFill>
                  <a:srgbClr val="333333"/>
                </a:solidFill>
                <a:latin typeface="Microsoft YaHei"/>
              </a:rPr>
              <a:t>Copilot rende visibili informazioni già accessibili ma precedentemente</a:t>
            </a:r>
            <a:r>
              <a:t> </a:t>
            </a:r>
            <a:r>
              <a:rPr sz="1266" b="1" i="0">
                <a:solidFill>
                  <a:srgbClr val="7B3F94"/>
                </a:solidFill>
                <a:latin typeface="Montserrat"/>
              </a:rPr>
              <a:t>poco visibili o difficili da trovare</a:t>
            </a:r>
            <a:r>
              <a:t> </a:t>
            </a:r>
            <a:r>
              <a:rPr sz="1323" b="0" i="0">
                <a:solidFill>
                  <a:srgbClr val="333333"/>
                </a:solidFill>
                <a:latin typeface="Montserrat"/>
              </a:rPr>
              <a:t>manualmente.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70933" y="3657508"/>
            <a:ext cx="6233063" cy="77716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23" b="0" i="0">
                <a:solidFill>
                  <a:srgbClr val="333333"/>
                </a:solidFill>
                <a:latin typeface="Montserrat"/>
              </a:rPr>
              <a:t>Scenari critici: riassunti che includono dati sensibili,</a:t>
            </a:r>
            <a:r>
              <a:t> </a:t>
            </a:r>
            <a:r>
              <a:rPr sz="1266" b="1" i="0">
                <a:solidFill>
                  <a:srgbClr val="7B3F94"/>
                </a:solidFill>
                <a:latin typeface="Montserrat"/>
              </a:rPr>
              <a:t>aggregazioni di informazioni frammentate</a:t>
            </a:r>
            <a:r>
              <a:t> </a:t>
            </a:r>
            <a:r>
              <a:rPr sz="1323" b="0" i="0">
                <a:solidFill>
                  <a:srgbClr val="333333"/>
                </a:solidFill>
                <a:latin typeface="Montserrat"/>
              </a:rPr>
              <a:t>, sintesi che espongono insight strategici prima dispersi.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70933" y="4632754"/>
            <a:ext cx="6264316" cy="5028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23" b="0" i="0">
                <a:solidFill>
                  <a:srgbClr val="333333"/>
                </a:solidFill>
                <a:latin typeface="Microsoft YaHei"/>
              </a:rPr>
              <a:t>Senza revisione preventiva delle autorizzazioni, Copilot può involontariamente</a:t>
            </a:r>
            <a:r>
              <a:t> </a:t>
            </a:r>
            <a:r>
              <a:rPr sz="1266" b="1" i="0">
                <a:solidFill>
                  <a:srgbClr val="7B3F94"/>
                </a:solidFill>
                <a:latin typeface="Montserrat"/>
              </a:rPr>
              <a:t>facilitare scoperta di informazioni confidenziali</a:t>
            </a:r>
            <a:r>
              <a:t> </a:t>
            </a:r>
            <a:r>
              <a:rPr sz="1323" b="0" i="0">
                <a:solidFill>
                  <a:srgbClr val="333333"/>
                </a:solidFill>
                <a:latin typeface="Montserrat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28594" y="1746305"/>
            <a:ext cx="5933814" cy="548566"/>
            <a:chOff x="228594" y="1746305"/>
            <a:chExt cx="5933814" cy="548566"/>
          </a:xfrm>
        </p:grpSpPr>
        <p:sp>
          <p:nvSpPr>
            <p:cNvPr id="3" name="Rectangle 2"/>
            <p:cNvSpPr/>
            <p:nvPr/>
          </p:nvSpPr>
          <p:spPr>
            <a:xfrm>
              <a:off x="228594" y="1746305"/>
              <a:ext cx="5714857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26679" y="1765355"/>
              <a:ext cx="5735729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icrosoft YaHei"/>
                </a:rPr>
                <a:t>Possibilità di generare riassunti che aggregano dati sensibili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precedentemente dispersi in documenti multipli</a:t>
              </a:r>
            </a:p>
          </p:txBody>
        </p:sp>
        <p:pic>
          <p:nvPicPr>
            <p:cNvPr id="14" name="Picture 13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594" y="1837683"/>
              <a:ext cx="76198" cy="76198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228594" y="2447268"/>
            <a:ext cx="5985851" cy="548566"/>
            <a:chOff x="228594" y="2447268"/>
            <a:chExt cx="5985851" cy="548566"/>
          </a:xfrm>
        </p:grpSpPr>
        <p:sp>
          <p:nvSpPr>
            <p:cNvPr id="6" name="Rectangle 5"/>
            <p:cNvSpPr/>
            <p:nvPr/>
          </p:nvSpPr>
          <p:spPr>
            <a:xfrm>
              <a:off x="228594" y="2447268"/>
              <a:ext cx="5714857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26679" y="2466317"/>
              <a:ext cx="5787766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Sintesi automatiche che espongono pattern strategici prima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frammentati in diverse fonti aziendali</a:t>
              </a:r>
            </a:p>
          </p:txBody>
        </p:sp>
        <p:pic>
          <p:nvPicPr>
            <p:cNvPr id="15" name="Picture 14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594" y="2538646"/>
              <a:ext cx="76198" cy="76198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6248243" y="1746305"/>
            <a:ext cx="5714857" cy="548566"/>
            <a:chOff x="6248243" y="1746305"/>
            <a:chExt cx="5714857" cy="548566"/>
          </a:xfrm>
        </p:grpSpPr>
        <p:sp>
          <p:nvSpPr>
            <p:cNvPr id="9" name="Rectangle 8"/>
            <p:cNvSpPr/>
            <p:nvPr/>
          </p:nvSpPr>
          <p:spPr>
            <a:xfrm>
              <a:off x="6248243" y="1746305"/>
              <a:ext cx="5714857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446328" y="1765355"/>
              <a:ext cx="5028471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Utenti con accesso legittimo possono estrarre report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strategici completi attraverso query mirate</a:t>
              </a:r>
            </a:p>
          </p:txBody>
        </p:sp>
        <p:pic>
          <p:nvPicPr>
            <p:cNvPr id="16" name="Picture 15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48243" y="1837683"/>
              <a:ext cx="76198" cy="76198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6248243" y="2447268"/>
            <a:ext cx="5937252" cy="822850"/>
            <a:chOff x="6248243" y="2447268"/>
            <a:chExt cx="5937252" cy="822850"/>
          </a:xfrm>
        </p:grpSpPr>
        <p:sp>
          <p:nvSpPr>
            <p:cNvPr id="12" name="Rectangle 11"/>
            <p:cNvSpPr/>
            <p:nvPr/>
          </p:nvSpPr>
          <p:spPr>
            <a:xfrm>
              <a:off x="6248243" y="2447268"/>
              <a:ext cx="5714857" cy="82285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46328" y="2466317"/>
              <a:ext cx="5739167" cy="777161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icrosoft YaHei"/>
                </a:rPr>
                <a:t>Possibilità di copiare contenuti riservati sistematicamente e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generare intelligence competitiva aggregando informazioni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frammentate</a:t>
              </a:r>
            </a:p>
          </p:txBody>
        </p:sp>
        <p:pic>
          <p:nvPicPr>
            <p:cNvPr id="17" name="Picture 16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48243" y="2538646"/>
              <a:ext cx="76198" cy="76198"/>
            </a:xfrm>
            <a:prstGeom prst="rect">
              <a:avLst/>
            </a:prstGeom>
          </p:spPr>
        </p:pic>
      </p:grpSp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4" y="1033883"/>
            <a:ext cx="380990" cy="266693"/>
          </a:xfrm>
          <a:prstGeom prst="rect">
            <a:avLst/>
          </a:prstGeom>
        </p:spPr>
      </p:pic>
      <p:pic>
        <p:nvPicPr>
          <p:cNvPr id="19" name="Picture 18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243" y="1014833"/>
            <a:ext cx="266693" cy="30479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28594" y="219069"/>
            <a:ext cx="8124770" cy="51433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2955" b="1" i="0">
                <a:solidFill>
                  <a:srgbClr val="7B3F94"/>
                </a:solidFill>
                <a:latin typeface="Montserrat"/>
              </a:rPr>
              <a:t>Minacce di Fuga Dati e Utenti Interni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471" y="978669"/>
            <a:ext cx="2191588" cy="3714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2111" b="1" i="0">
                <a:solidFill>
                  <a:srgbClr val="7B3F94"/>
                </a:solidFill>
                <a:latin typeface="Montserrat"/>
              </a:rPr>
              <a:t>Data Leakage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36824" y="978669"/>
            <a:ext cx="2221055" cy="3714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2111" b="1" i="0">
                <a:solidFill>
                  <a:srgbClr val="7B3F94"/>
                </a:solidFill>
                <a:latin typeface="Montserrat"/>
              </a:rPr>
              <a:t>Insider Threat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0990" y="2076546"/>
            <a:ext cx="5995524" cy="548566"/>
            <a:chOff x="380990" y="2076546"/>
            <a:chExt cx="5995524" cy="548566"/>
          </a:xfrm>
        </p:grpSpPr>
        <p:sp>
          <p:nvSpPr>
            <p:cNvPr id="3" name="Rectangle 2"/>
            <p:cNvSpPr/>
            <p:nvPr/>
          </p:nvSpPr>
          <p:spPr>
            <a:xfrm>
              <a:off x="380990" y="2076546"/>
              <a:ext cx="5981550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63746" y="2095596"/>
              <a:ext cx="5812768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266" b="1" i="0">
                  <a:solidFill>
                    <a:srgbClr val="7B3F94"/>
                  </a:solidFill>
                  <a:latin typeface="Montserrat"/>
                </a:rPr>
                <a:t>Prompt injection </a:t>
              </a:r>
              <a:r>
                <a:rPr sz="1323" b="0" i="0">
                  <a:solidFill>
                    <a:srgbClr val="333333"/>
                  </a:solidFill>
                  <a:latin typeface="Montserrat"/>
                </a:rPr>
                <a:t>: documenti contenenti istruzioni malevole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nascoste che manipolano comportamento del modello AI</a:t>
              </a:r>
            </a:p>
          </p:txBody>
        </p:sp>
        <p:pic>
          <p:nvPicPr>
            <p:cNvPr id="14" name="Picture 13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990" y="2167925"/>
              <a:ext cx="60869" cy="60869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380990" y="2762180"/>
            <a:ext cx="6230548" cy="822850"/>
            <a:chOff x="380990" y="2762180"/>
            <a:chExt cx="6230548" cy="822850"/>
          </a:xfrm>
        </p:grpSpPr>
        <p:sp>
          <p:nvSpPr>
            <p:cNvPr id="6" name="Rectangle 5"/>
            <p:cNvSpPr/>
            <p:nvPr/>
          </p:nvSpPr>
          <p:spPr>
            <a:xfrm>
              <a:off x="380990" y="2762180"/>
              <a:ext cx="5981550" cy="82285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63746" y="2781230"/>
              <a:ext cx="6047792" cy="777161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266" b="1" i="0">
                  <a:solidFill>
                    <a:srgbClr val="7B3F94"/>
                  </a:solidFill>
                  <a:latin typeface="Montserrat"/>
                </a:rPr>
                <a:t>Attacchi indiretti </a:t>
              </a:r>
              <a:r>
                <a:rPr sz="1323" b="0" i="0">
                  <a:solidFill>
                    <a:srgbClr val="333333"/>
                  </a:solidFill>
                  <a:latin typeface="Montserrat"/>
                </a:rPr>
                <a:t>: manipolazione del contesto per estrarre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informazioni non autorizzate attraverso query apparentemente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innocue</a:t>
              </a:r>
            </a:p>
          </p:txBody>
        </p:sp>
        <p:pic>
          <p:nvPicPr>
            <p:cNvPr id="15" name="Picture 14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990" y="2853559"/>
              <a:ext cx="60869" cy="60869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380990" y="3722098"/>
            <a:ext cx="5981550" cy="548566"/>
            <a:chOff x="380990" y="3722098"/>
            <a:chExt cx="5981550" cy="548566"/>
          </a:xfrm>
        </p:grpSpPr>
        <p:sp>
          <p:nvSpPr>
            <p:cNvPr id="9" name="Rectangle 8"/>
            <p:cNvSpPr/>
            <p:nvPr/>
          </p:nvSpPr>
          <p:spPr>
            <a:xfrm>
              <a:off x="380990" y="3722098"/>
              <a:ext cx="5981550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63746" y="3741147"/>
              <a:ext cx="5569775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266" b="1" i="0">
                  <a:solidFill>
                    <a:srgbClr val="7B3F94"/>
                  </a:solidFill>
                  <a:latin typeface="Montserrat"/>
                </a:rPr>
                <a:t>Esfiltrazione indiretta </a:t>
              </a:r>
              <a:r>
                <a:rPr sz="1323" b="0" i="0">
                  <a:solidFill>
                    <a:srgbClr val="333333"/>
                  </a:solidFill>
                  <a:latin typeface="Montserrat"/>
                </a:rPr>
                <a:t>: tecniche per far generare a Copilot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output contenenti dati sensibili bypassando controlli</a:t>
              </a:r>
            </a:p>
          </p:txBody>
        </p:sp>
        <p:pic>
          <p:nvPicPr>
            <p:cNvPr id="16" name="Picture 15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990" y="3813476"/>
              <a:ext cx="60869" cy="60869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380990" y="4407732"/>
            <a:ext cx="6210389" cy="822850"/>
            <a:chOff x="380990" y="4407732"/>
            <a:chExt cx="6210389" cy="822850"/>
          </a:xfrm>
        </p:grpSpPr>
        <p:sp>
          <p:nvSpPr>
            <p:cNvPr id="12" name="Rectangle 11"/>
            <p:cNvSpPr/>
            <p:nvPr/>
          </p:nvSpPr>
          <p:spPr>
            <a:xfrm>
              <a:off x="380990" y="4407732"/>
              <a:ext cx="5981550" cy="82285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63746" y="4426781"/>
              <a:ext cx="6027633" cy="777161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266" b="1" i="0">
                  <a:solidFill>
                    <a:srgbClr val="7B3F94"/>
                  </a:solidFill>
                  <a:latin typeface="Montserrat"/>
                </a:rPr>
                <a:t>Mitigazioni implementate </a:t>
              </a:r>
              <a:r>
                <a:rPr sz="1323" b="0" i="0">
                  <a:solidFill>
                    <a:srgbClr val="333333"/>
                  </a:solidFill>
                  <a:latin typeface="Montserrat"/>
                </a:rPr>
                <a:t>: filtri di sicurezza sul contenuto,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validazione del contesto, meccanismi di isolamento tra prompt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e dati, content moderation</a:t>
              </a:r>
            </a:p>
          </p:txBody>
        </p:sp>
        <p:pic>
          <p:nvPicPr>
            <p:cNvPr id="17" name="Picture 16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990" y="4499110"/>
              <a:ext cx="60869" cy="60869"/>
            </a:xfrm>
            <a:prstGeom prst="rect">
              <a:avLst/>
            </a:prstGeom>
          </p:spPr>
        </p:pic>
      </p:grpSp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333" y="1081953"/>
            <a:ext cx="5143371" cy="514337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80990" y="295267"/>
            <a:ext cx="11017916" cy="5524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167" b="1" i="0">
                <a:solidFill>
                  <a:srgbClr val="7B3F94"/>
                </a:solidFill>
                <a:latin typeface="Montserrat"/>
              </a:rPr>
              <a:t>RISCHIO - Prompt Injection e Attacchi Indiretti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0990" y="1968798"/>
            <a:ext cx="11429714" cy="548566"/>
            <a:chOff x="380990" y="1968798"/>
            <a:chExt cx="11429714" cy="548566"/>
          </a:xfrm>
        </p:grpSpPr>
        <p:sp>
          <p:nvSpPr>
            <p:cNvPr id="3" name="Rectangle 2"/>
            <p:cNvSpPr/>
            <p:nvPr/>
          </p:nvSpPr>
          <p:spPr>
            <a:xfrm>
              <a:off x="380990" y="1968798"/>
              <a:ext cx="11429714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39944" y="1987847"/>
              <a:ext cx="10723259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Crittografia in transito con </a:t>
              </a:r>
              <a:r>
                <a:rPr sz="1266" b="1" i="0">
                  <a:solidFill>
                    <a:srgbClr val="7B3F94"/>
                  </a:solidFill>
                  <a:latin typeface="Montserrat"/>
                </a:rPr>
                <a:t>TLS 1.2+ </a:t>
              </a:r>
              <a:r>
                <a:rPr sz="1323" b="0" i="0">
                  <a:solidFill>
                    <a:srgbClr val="333333"/>
                  </a:solidFill>
                  <a:latin typeface="Montserrat"/>
                </a:rPr>
                <a:t>per tutte le comunicazioni e crittografia a riposo </a:t>
              </a:r>
              <a:r>
                <a:rPr sz="1266" b="1" i="0">
                  <a:solidFill>
                    <a:srgbClr val="7B3F94"/>
                  </a:solidFill>
                  <a:latin typeface="Montserrat"/>
                </a:rPr>
                <a:t>AES-256 </a:t>
              </a:r>
              <a:r>
                <a:rPr sz="1323" b="0" i="0">
                  <a:solidFill>
                    <a:srgbClr val="333333"/>
                  </a:solidFill>
                  <a:latin typeface="Montserrat"/>
                </a:rPr>
                <a:t>con gestione chiavi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centralizzata</a:t>
              </a:r>
            </a:p>
          </p:txBody>
        </p:sp>
        <p:pic>
          <p:nvPicPr>
            <p:cNvPr id="14" name="Picture 13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990" y="2044996"/>
              <a:ext cx="106558" cy="106558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380990" y="2700121"/>
            <a:ext cx="11429714" cy="548566"/>
            <a:chOff x="380990" y="2700121"/>
            <a:chExt cx="11429714" cy="548566"/>
          </a:xfrm>
        </p:grpSpPr>
        <p:sp>
          <p:nvSpPr>
            <p:cNvPr id="6" name="Rectangle 5"/>
            <p:cNvSpPr/>
            <p:nvPr/>
          </p:nvSpPr>
          <p:spPr>
            <a:xfrm>
              <a:off x="380990" y="2700121"/>
              <a:ext cx="11429714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39944" y="2719170"/>
              <a:ext cx="10720290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266" b="1" i="0">
                  <a:solidFill>
                    <a:srgbClr val="7B3F94"/>
                  </a:solidFill>
                  <a:latin typeface="Montserrat"/>
                </a:rPr>
                <a:t>Data Loss Prevention </a:t>
              </a:r>
              <a:r>
                <a:rPr sz="1323" b="0" i="0">
                  <a:solidFill>
                    <a:srgbClr val="333333"/>
                  </a:solidFill>
                  <a:latin typeface="Montserrat"/>
                </a:rPr>
                <a:t>integrato in Microsoft Purview identifica dati sensibili (PII, dati finanziari, sanitari) e blocca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condivisioni non autorizzate</a:t>
              </a:r>
            </a:p>
          </p:txBody>
        </p:sp>
        <p:pic>
          <p:nvPicPr>
            <p:cNvPr id="15" name="Picture 14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990" y="2776319"/>
              <a:ext cx="106558" cy="106558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380990" y="3431444"/>
            <a:ext cx="11429714" cy="548566"/>
            <a:chOff x="380990" y="3431444"/>
            <a:chExt cx="11429714" cy="548566"/>
          </a:xfrm>
        </p:grpSpPr>
        <p:sp>
          <p:nvSpPr>
            <p:cNvPr id="9" name="Rectangle 8"/>
            <p:cNvSpPr/>
            <p:nvPr/>
          </p:nvSpPr>
          <p:spPr>
            <a:xfrm>
              <a:off x="380990" y="3431444"/>
              <a:ext cx="11429714" cy="54856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9944" y="3450493"/>
              <a:ext cx="10426354" cy="5028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266" b="1" i="0">
                  <a:solidFill>
                    <a:srgbClr val="7B3F94"/>
                  </a:solidFill>
                  <a:latin typeface="Montserrat"/>
                </a:rPr>
                <a:t>Sensitivity Labels </a:t>
              </a:r>
              <a:r>
                <a:rPr sz="1323" b="0" i="0">
                  <a:solidFill>
                    <a:srgbClr val="333333"/>
                  </a:solidFill>
                  <a:latin typeface="Montserrat"/>
                </a:rPr>
                <a:t>permettono protezione tramite cifratura, restrizioni di accesso, watermarking e limitazione</a:t>
              </a:r>
            </a:p>
            <a:p>
              <a:pPr algn="l">
                <a:lnSpc>
                  <a:spcPct val="100000"/>
                </a:lnSpc>
                <a:spcBef>
                  <a:spcPts val="359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copia/stampa</a:t>
              </a:r>
            </a:p>
          </p:txBody>
        </p:sp>
        <p:pic>
          <p:nvPicPr>
            <p:cNvPr id="16" name="Picture 15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990" y="3507642"/>
              <a:ext cx="106558" cy="106558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380990" y="4162767"/>
            <a:ext cx="11429714" cy="274283"/>
            <a:chOff x="380990" y="4162767"/>
            <a:chExt cx="11429714" cy="274283"/>
          </a:xfrm>
        </p:grpSpPr>
        <p:sp>
          <p:nvSpPr>
            <p:cNvPr id="12" name="Rectangle 11"/>
            <p:cNvSpPr/>
            <p:nvPr/>
          </p:nvSpPr>
          <p:spPr>
            <a:xfrm>
              <a:off x="380990" y="4162767"/>
              <a:ext cx="11429714" cy="27428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9944" y="4181816"/>
              <a:ext cx="8833539" cy="23773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Autofit/>
            </a:bodyPr>
            <a:lstStyle/>
            <a:p>
              <a:pPr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323" b="0" i="0">
                  <a:solidFill>
                    <a:srgbClr val="333333"/>
                  </a:solidFill>
                  <a:latin typeface="Montserrat"/>
                </a:rPr>
                <a:t>Copilot rispetta classificazione documentale senza rimuovere o ignorare protezioni applicate</a:t>
              </a:r>
            </a:p>
          </p:txBody>
        </p:sp>
        <p:pic>
          <p:nvPicPr>
            <p:cNvPr id="17" name="Picture 16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990" y="4238965"/>
              <a:ext cx="106558" cy="106558"/>
            </a:xfrm>
            <a:prstGeom prst="rect">
              <a:avLst/>
            </a:prstGeom>
          </p:spPr>
        </p:pic>
      </p:grpSp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90" y="1081953"/>
            <a:ext cx="7649127" cy="582052"/>
          </a:xfrm>
          <a:prstGeom prst="rect">
            <a:avLst/>
          </a:prstGeom>
        </p:spPr>
      </p:pic>
      <p:pic>
        <p:nvPicPr>
          <p:cNvPr id="19" name="Picture 18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990" y="4665644"/>
            <a:ext cx="3697244" cy="92911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80990" y="295267"/>
            <a:ext cx="8271809" cy="5524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167" b="1" i="0">
                <a:solidFill>
                  <a:srgbClr val="7B3F94"/>
                </a:solidFill>
                <a:latin typeface="Montserrat"/>
              </a:rPr>
              <a:t>Crittografia e Data Loss Prevention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7683" y="1253399"/>
            <a:ext cx="7153840" cy="23811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71" b="1" i="0">
                <a:solidFill>
                  <a:srgbClr val="7B3F94"/>
                </a:solidFill>
                <a:latin typeface="Montserrat"/>
              </a:rPr>
              <a:t>I dati sono protetti con crittografia end-to-end e policy DLP integrate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92321" y="4787532"/>
            <a:ext cx="2479563" cy="18097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055" b="1" i="0">
                <a:solidFill>
                  <a:srgbClr val="7B3F94"/>
                </a:solidFill>
                <a:latin typeface="Montserrat"/>
              </a:rPr>
              <a:t>Standard di Crittografia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2321" y="5038896"/>
            <a:ext cx="3118020" cy="21906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213" b="1" i="0">
                <a:solidFill>
                  <a:srgbClr val="333333"/>
                </a:solidFill>
                <a:latin typeface="Montserrat"/>
              </a:rPr>
              <a:t>TLS 1.2+ in transito, AES-256 a riposo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92321" y="5320472"/>
            <a:ext cx="3303157" cy="1523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937" b="0" i="1">
                <a:solidFill>
                  <a:srgbClr val="666666"/>
                </a:solidFill>
                <a:latin typeface="Montserrat"/>
              </a:rPr>
              <a:t>Fonte: Microsoft 365 Security Documentation, 2025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90" y="1367696"/>
            <a:ext cx="4571885" cy="4571885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668" y="2190695"/>
            <a:ext cx="60869" cy="60869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668" y="2861149"/>
            <a:ext cx="60869" cy="60869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668" y="3805886"/>
            <a:ext cx="60869" cy="60869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7668" y="4750623"/>
            <a:ext cx="60869" cy="608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0990" y="295267"/>
            <a:ext cx="10471433" cy="5524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3167" b="1" i="0">
                <a:solidFill>
                  <a:srgbClr val="7B3F94"/>
                </a:solidFill>
                <a:latin typeface="Montserrat"/>
              </a:rPr>
              <a:t>MITIGAZIONE - Compliance e Governance AI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40424" y="2118366"/>
            <a:ext cx="4894983" cy="5028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23" b="0" i="0">
                <a:solidFill>
                  <a:srgbClr val="333333"/>
                </a:solidFill>
                <a:latin typeface="Microsoft YaHei"/>
              </a:rPr>
              <a:t>Conformità</a:t>
            </a:r>
            <a:r>
              <a:t> </a:t>
            </a:r>
            <a:r>
              <a:rPr sz="1266" b="1" i="0">
                <a:solidFill>
                  <a:srgbClr val="7B3F94"/>
                </a:solidFill>
                <a:latin typeface="Montserrat"/>
              </a:rPr>
              <a:t>GDPR</a:t>
            </a:r>
            <a:r>
              <a:t> </a:t>
            </a:r>
            <a:r>
              <a:rPr sz="1323" b="0" i="0">
                <a:solidFill>
                  <a:srgbClr val="333333"/>
                </a:solidFill>
                <a:latin typeface="Montserrat"/>
              </a:rPr>
              <a:t>garantita con minimizzazione dato, trasparenza, diritto accesso e cancellazione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40424" y="2788820"/>
            <a:ext cx="5069703" cy="77716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23" b="0" i="0">
                <a:solidFill>
                  <a:srgbClr val="333333"/>
                </a:solidFill>
                <a:latin typeface="Montserrat"/>
              </a:rPr>
              <a:t>Copilot</a:t>
            </a:r>
            <a:r>
              <a:t> </a:t>
            </a:r>
            <a:r>
              <a:rPr sz="1266" b="1" i="0">
                <a:solidFill>
                  <a:srgbClr val="7B3F94"/>
                </a:solidFill>
                <a:latin typeface="Montserrat"/>
              </a:rPr>
              <a:t>non utilizza dati cliente</a:t>
            </a:r>
            <a:r>
              <a:t> </a:t>
            </a:r>
            <a:r>
              <a:rPr sz="1323" b="0" i="0">
                <a:solidFill>
                  <a:srgbClr val="333333"/>
                </a:solidFill>
                <a:latin typeface="Montserrat"/>
              </a:rPr>
              <a:t>per addestrare modelli globali, non conserva prompt/output per training cross-tenant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40424" y="3733557"/>
            <a:ext cx="5191590" cy="77716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23" b="0" i="0">
                <a:solidFill>
                  <a:srgbClr val="333333"/>
                </a:solidFill>
                <a:latin typeface="Microsoft YaHei"/>
              </a:rPr>
              <a:t>Tracciabilità completa tramite</a:t>
            </a:r>
            <a:r>
              <a:t> </a:t>
            </a:r>
            <a:r>
              <a:rPr sz="1266" b="1" i="0">
                <a:solidFill>
                  <a:srgbClr val="7B3F94"/>
                </a:solidFill>
                <a:latin typeface="Montserrat"/>
              </a:rPr>
              <a:t>Audit Log e Unified Audit Log</a:t>
            </a:r>
            <a:r>
              <a:t> </a:t>
            </a:r>
            <a:r>
              <a:rPr sz="1323" b="0" i="0">
                <a:solidFill>
                  <a:srgbClr val="333333"/>
                </a:solidFill>
                <a:latin typeface="Montserrat"/>
              </a:rPr>
              <a:t>per analisi forense, investigazioni interne e verifica accessi anomali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40424" y="4678295"/>
            <a:ext cx="5217188" cy="5028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sz="1323" b="0" i="0">
                <a:solidFill>
                  <a:srgbClr val="333333"/>
                </a:solidFill>
                <a:latin typeface="Montserrat"/>
              </a:rPr>
              <a:t>Isolamento tenant garantito da segmentazione directory, separazione crittografica e policy accesso per tenant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2</cp:revision>
  <dcterms:created xsi:type="dcterms:W3CDTF">2013-01-27T09:14:16Z</dcterms:created>
  <dcterms:modified xsi:type="dcterms:W3CDTF">2026-02-23T21:17:54Z</dcterms:modified>
  <cp:category/>
</cp:coreProperties>
</file>